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5F7C6-7AE0-4F57-CB6C-14D04A98F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4AB339-5D55-69A2-7CE9-4E0946B99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8DF8F8-0A1C-DCD7-C175-D8A6A37CA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13A4-DC3F-4E12-835C-6C8F6A08BBE3}" type="datetimeFigureOut">
              <a:rPr lang="es-419" smtClean="0"/>
              <a:t>26/5/2022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A3880C-86E5-60C7-DA93-8F7228A5A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4EBAC3-79C1-81D0-11E5-D07C5746B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24614-1F48-43D2-A3DD-2664E3BC5DC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14243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3286E-9108-4F08-7CCB-C50602B8B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242FB8-039E-B0C3-9633-8592F872E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C1142C-3F01-D3F7-0D46-669D18E6C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13A4-DC3F-4E12-835C-6C8F6A08BBE3}" type="datetimeFigureOut">
              <a:rPr lang="es-419" smtClean="0"/>
              <a:t>26/5/2022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117AF5-16A0-3694-834E-0CBA64F0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49C054-9852-A691-FFCA-CEFDEDC14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24614-1F48-43D2-A3DD-2664E3BC5DC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77248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F486B-C20A-B0A4-3649-43A9F85E9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F62038-A721-983A-0F7B-65D6FC355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BF526A-AA6E-9115-A089-CCEAC7D16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13A4-DC3F-4E12-835C-6C8F6A08BBE3}" type="datetimeFigureOut">
              <a:rPr lang="es-419" smtClean="0"/>
              <a:t>26/5/2022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573DE2-3463-D73B-2199-3F9E342B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F735F4-0829-B35D-4F95-966DAC9A7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24614-1F48-43D2-A3DD-2664E3BC5DC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0134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4C7F91-BC5E-DE05-BB2B-13D3DC3A0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18E788-118C-800C-5F1A-1875A2CF0D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F9BB0F-68D6-9257-41F0-93ACE3D77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4915D57-B808-B583-BCBC-2812D56A5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13A4-DC3F-4E12-835C-6C8F6A08BBE3}" type="datetimeFigureOut">
              <a:rPr lang="es-419" smtClean="0"/>
              <a:t>26/5/2022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2C50B5-911F-6E09-6CE9-EA1194605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74D543D-D9D6-17E9-ED2D-DBDC8DEDB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24614-1F48-43D2-A3DD-2664E3BC5DC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13358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083A5A-3269-C106-333A-D348E9AC9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37E8A1-46CF-4D03-EB98-1DFA611FF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91B6D1A-2921-659D-4F2D-F3A0494A9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BA1CA10-1B24-AF75-42F5-86034D4DD2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8B6FE02-7689-8AE6-50D7-EB7B0B2600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AEBC398-F78A-4930-7F01-1D1C3A07B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13A4-DC3F-4E12-835C-6C8F6A08BBE3}" type="datetimeFigureOut">
              <a:rPr lang="es-419" smtClean="0"/>
              <a:t>26/5/2022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C048CBF-958B-3CD2-E8A3-A7D473135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5F4FCF6-2465-5301-CBD4-DEBC896F5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24614-1F48-43D2-A3DD-2664E3BC5DC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42808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823B69-C897-8ECF-7F7E-43FCFE906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7F18888-ECAF-F9F1-90F9-A2A6ACADE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13A4-DC3F-4E12-835C-6C8F6A08BBE3}" type="datetimeFigureOut">
              <a:rPr lang="es-419" smtClean="0"/>
              <a:t>26/5/2022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FE0D900-49DC-7FB6-B4A3-810A889AA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82B1A15-317B-E56B-AEFF-03C7260D3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24614-1F48-43D2-A3DD-2664E3BC5DC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48679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B2EA95B-B183-680A-C039-3AD8F3362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13A4-DC3F-4E12-835C-6C8F6A08BBE3}" type="datetimeFigureOut">
              <a:rPr lang="es-419" smtClean="0"/>
              <a:t>26/5/2022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3EAE274-E376-B9E6-0F2F-028FEC832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520E2C-1D66-1AF6-80FE-4488A3D0C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24614-1F48-43D2-A3DD-2664E3BC5DC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88712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F1CC99-9DAF-81EB-D502-313ABDF37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C54AB8-C3EC-6DAC-472D-1A9A3D4C4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F61F9CE-EDB5-5237-559E-0571959ABD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F77B35-5815-EFCA-32FB-9EF4FB281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13A4-DC3F-4E12-835C-6C8F6A08BBE3}" type="datetimeFigureOut">
              <a:rPr lang="es-419" smtClean="0"/>
              <a:t>26/5/2022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2FAB8A-8ACD-C9DD-880A-9BBFB568F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C38B43-FFBC-9331-D2EE-61F16E2DF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24614-1F48-43D2-A3DD-2664E3BC5DC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217521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3BF2F-7CDC-8FED-213D-0380EE21D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222BFA-5BC1-EA02-456C-D3A1095579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544C29-6957-995E-2344-44271273C4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9223A0-5945-D994-9642-3D7240F32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13A4-DC3F-4E12-835C-6C8F6A08BBE3}" type="datetimeFigureOut">
              <a:rPr lang="es-419" smtClean="0"/>
              <a:t>26/5/2022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BE4D4C-158F-99F6-2D37-593CFEDDB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8BDD47-D5FB-25AB-0C6A-5A2726536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24614-1F48-43D2-A3DD-2664E3BC5DC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84076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10D68E-C6CB-7F93-2A18-D662A2E48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BDF91B3-787A-DF9F-51F1-89920A01F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E20781-A865-F15B-A3BB-6D6E13DCE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13A4-DC3F-4E12-835C-6C8F6A08BBE3}" type="datetimeFigureOut">
              <a:rPr lang="es-419" smtClean="0"/>
              <a:t>26/5/2022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EA3C8A-A1D6-6D10-C685-FB430CBEC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E2D509-044D-037A-A624-0FAE28C5E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24614-1F48-43D2-A3DD-2664E3BC5DC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5875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D4829C-90F5-5CF9-3167-C77A228BD0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E5AAE6D-9D2C-FE97-365C-12778D9950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6A8D1F-3262-4DE2-7EBB-EFB66C9D5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13A4-DC3F-4E12-835C-6C8F6A08BBE3}" type="datetimeFigureOut">
              <a:rPr lang="es-419" smtClean="0"/>
              <a:t>26/5/2022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B0AE6B-7E25-9464-FD70-B94BFF8E4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256CAD-0030-8C7E-B4F2-92D5E6E07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24614-1F48-43D2-A3DD-2664E3BC5DC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11884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CBF65D9-4BA3-D9F6-D47B-D4E8C223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12268D-250C-7F53-86A6-726861603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793CCB-E440-8FD9-FF73-2C7A9C4B3F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913A4-DC3F-4E12-835C-6C8F6A08BBE3}" type="datetimeFigureOut">
              <a:rPr lang="es-419" smtClean="0"/>
              <a:t>26/5/2022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EA3909-5A9F-3702-88F2-B19E2FE458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42E54B-DD80-DB48-748A-8BC5AD05C8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24614-1F48-43D2-A3DD-2664E3BC5DC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838067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0C8B446-5E0A-E819-3FF9-D0F5136B8EA5}"/>
              </a:ext>
            </a:extLst>
          </p:cNvPr>
          <p:cNvSpPr/>
          <p:nvPr/>
        </p:nvSpPr>
        <p:spPr>
          <a:xfrm>
            <a:off x="0" y="0"/>
            <a:ext cx="12192000" cy="4571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161FC0E-FDB7-7139-8619-436C9A694B83}"/>
              </a:ext>
            </a:extLst>
          </p:cNvPr>
          <p:cNvSpPr/>
          <p:nvPr/>
        </p:nvSpPr>
        <p:spPr>
          <a:xfrm>
            <a:off x="0" y="6857999"/>
            <a:ext cx="12192000" cy="72887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11C42A8-41CB-467E-E6C0-551E6474DEC9}"/>
              </a:ext>
            </a:extLst>
          </p:cNvPr>
          <p:cNvSpPr txBox="1"/>
          <p:nvPr/>
        </p:nvSpPr>
        <p:spPr>
          <a:xfrm>
            <a:off x="1561360" y="1834467"/>
            <a:ext cx="90692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6">
                    <a:lumMod val="50000"/>
                  </a:schemeClr>
                </a:solidFill>
              </a:rPr>
              <a:t>SISTEMA DE CERTIFICACION AMBIENTAL MUNICIPAL</a:t>
            </a:r>
          </a:p>
          <a:p>
            <a:pPr algn="ctr"/>
            <a:r>
              <a:rPr lang="es-ES" sz="3200" b="1" dirty="0">
                <a:solidFill>
                  <a:schemeClr val="accent6">
                    <a:lumMod val="50000"/>
                  </a:schemeClr>
                </a:solidFill>
              </a:rPr>
              <a:t>(SCAM)</a:t>
            </a:r>
            <a:endParaRPr lang="es-419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4529BEE-4708-FD9F-1C72-B4DC09AA4820}"/>
              </a:ext>
            </a:extLst>
          </p:cNvPr>
          <p:cNvSpPr txBox="1"/>
          <p:nvPr/>
        </p:nvSpPr>
        <p:spPr>
          <a:xfrm>
            <a:off x="1076739" y="3142039"/>
            <a:ext cx="993581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dirty="0"/>
              <a:t>La Certificación Ambiental Municipal es un sistema integral de carácter voluntario, que </a:t>
            </a:r>
            <a:r>
              <a:rPr lang="es-419" sz="2800" b="1" dirty="0"/>
              <a:t>permite a los municipios instalarse en el territorio como modelo de gestión ambiental</a:t>
            </a:r>
            <a:r>
              <a:rPr lang="es-419" sz="2800" dirty="0"/>
              <a:t>, donde la orgánica municipal, la infraestructura, el personal, los procedimientos internos y los servicios que presta el municipio a la comunidad, </a:t>
            </a:r>
            <a:r>
              <a:rPr lang="es-419" sz="2800" b="1" dirty="0"/>
              <a:t>integran el factor ambiental</a:t>
            </a:r>
            <a:r>
              <a:rPr lang="es-419" b="1" dirty="0"/>
              <a:t>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4C26A691-F732-F9C9-D375-A79EFBDCC7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76"/>
          <a:stretch/>
        </p:blipFill>
        <p:spPr>
          <a:xfrm>
            <a:off x="10536989" y="276073"/>
            <a:ext cx="951136" cy="96025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89A4A17-478F-BFCD-951B-067CC2BC7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75" y="447509"/>
            <a:ext cx="1379565" cy="91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20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0C8B446-5E0A-E819-3FF9-D0F5136B8EA5}"/>
              </a:ext>
            </a:extLst>
          </p:cNvPr>
          <p:cNvSpPr/>
          <p:nvPr/>
        </p:nvSpPr>
        <p:spPr>
          <a:xfrm>
            <a:off x="0" y="0"/>
            <a:ext cx="12192000" cy="4571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161FC0E-FDB7-7139-8619-436C9A694B83}"/>
              </a:ext>
            </a:extLst>
          </p:cNvPr>
          <p:cNvSpPr/>
          <p:nvPr/>
        </p:nvSpPr>
        <p:spPr>
          <a:xfrm>
            <a:off x="0" y="6857999"/>
            <a:ext cx="12192000" cy="72887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11C42A8-41CB-467E-E6C0-551E6474DEC9}"/>
              </a:ext>
            </a:extLst>
          </p:cNvPr>
          <p:cNvSpPr txBox="1"/>
          <p:nvPr/>
        </p:nvSpPr>
        <p:spPr>
          <a:xfrm>
            <a:off x="3450027" y="361121"/>
            <a:ext cx="5189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6">
                    <a:lumMod val="50000"/>
                  </a:schemeClr>
                </a:solidFill>
              </a:rPr>
              <a:t>ETAPAS DE LA CERTIFICACION</a:t>
            </a:r>
            <a:endParaRPr lang="es-419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058BCD-95C8-ED52-DDC6-1FBBD4C764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76"/>
          <a:stretch/>
        </p:blipFill>
        <p:spPr>
          <a:xfrm>
            <a:off x="10662305" y="290691"/>
            <a:ext cx="1002544" cy="101215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18A2311-B6AB-97A1-A4C0-71760757F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043" y="1393353"/>
            <a:ext cx="8253207" cy="5017189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0ED45F84-81CE-6509-6D89-C60F1F2C8718}"/>
              </a:ext>
            </a:extLst>
          </p:cNvPr>
          <p:cNvSpPr/>
          <p:nvPr/>
        </p:nvSpPr>
        <p:spPr>
          <a:xfrm>
            <a:off x="8272868" y="964989"/>
            <a:ext cx="2001089" cy="56692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1B7802F-02CA-7884-B435-BBC4E9A0C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19" y="532526"/>
            <a:ext cx="1307824" cy="86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85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DBEC8EC-4D01-660E-DB8D-5ACE16A43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92" y="361121"/>
            <a:ext cx="1131198" cy="79122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0C8B446-5E0A-E819-3FF9-D0F5136B8EA5}"/>
              </a:ext>
            </a:extLst>
          </p:cNvPr>
          <p:cNvSpPr/>
          <p:nvPr/>
        </p:nvSpPr>
        <p:spPr>
          <a:xfrm>
            <a:off x="0" y="0"/>
            <a:ext cx="12192000" cy="4571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161FC0E-FDB7-7139-8619-436C9A694B83}"/>
              </a:ext>
            </a:extLst>
          </p:cNvPr>
          <p:cNvSpPr/>
          <p:nvPr/>
        </p:nvSpPr>
        <p:spPr>
          <a:xfrm>
            <a:off x="0" y="6857999"/>
            <a:ext cx="12192000" cy="72887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11C42A8-41CB-467E-E6C0-551E6474DEC9}"/>
              </a:ext>
            </a:extLst>
          </p:cNvPr>
          <p:cNvSpPr txBox="1"/>
          <p:nvPr/>
        </p:nvSpPr>
        <p:spPr>
          <a:xfrm>
            <a:off x="4107675" y="745113"/>
            <a:ext cx="38739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6">
                    <a:lumMod val="50000"/>
                  </a:schemeClr>
                </a:solidFill>
              </a:rPr>
              <a:t>QUE ES LA VOCACION</a:t>
            </a:r>
            <a:endParaRPr lang="es-419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058BCD-95C8-ED52-DDC6-1FBBD4C764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76"/>
          <a:stretch/>
        </p:blipFill>
        <p:spPr>
          <a:xfrm>
            <a:off x="10662305" y="290691"/>
            <a:ext cx="1002544" cy="101215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2010D4B-81F9-4BBF-E7D6-29C01AC593D7}"/>
              </a:ext>
            </a:extLst>
          </p:cNvPr>
          <p:cNvSpPr txBox="1"/>
          <p:nvPr/>
        </p:nvSpPr>
        <p:spPr>
          <a:xfrm>
            <a:off x="2189921" y="1635977"/>
            <a:ext cx="810701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dirty="0"/>
              <a:t>La definición de la vocación determinará el trabajo que se realizará durante los próximos dos años e implicará concentrar los esfuerzos y el trabajo en el cumplimiento de la línea temática elegida</a:t>
            </a:r>
            <a:r>
              <a:rPr lang="es-419" dirty="0"/>
              <a:t>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FFE80CB-83CF-C602-9A0A-62530FE432C2}"/>
              </a:ext>
            </a:extLst>
          </p:cNvPr>
          <p:cNvSpPr txBox="1"/>
          <p:nvPr/>
        </p:nvSpPr>
        <p:spPr>
          <a:xfrm>
            <a:off x="4074213" y="4276488"/>
            <a:ext cx="4338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6">
                    <a:lumMod val="50000"/>
                  </a:schemeClr>
                </a:solidFill>
              </a:rPr>
              <a:t>ELECCION DE VOCACION</a:t>
            </a:r>
            <a:endParaRPr lang="es-419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BF53B1E-2250-193F-ACAF-A7C9DEAA8C9B}"/>
              </a:ext>
            </a:extLst>
          </p:cNvPr>
          <p:cNvSpPr txBox="1"/>
          <p:nvPr/>
        </p:nvSpPr>
        <p:spPr>
          <a:xfrm>
            <a:off x="2189921" y="4925375"/>
            <a:ext cx="810701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6600" b="1" dirty="0">
                <a:latin typeface="Bradley Hand ITC" panose="03070402050302030203" pitchFamily="66" charset="0"/>
              </a:rPr>
              <a:t>Gestión Residuos</a:t>
            </a:r>
            <a:r>
              <a:rPr lang="es-419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26070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0C8B446-5E0A-E819-3FF9-D0F5136B8EA5}"/>
              </a:ext>
            </a:extLst>
          </p:cNvPr>
          <p:cNvSpPr/>
          <p:nvPr/>
        </p:nvSpPr>
        <p:spPr>
          <a:xfrm>
            <a:off x="0" y="0"/>
            <a:ext cx="12192000" cy="4571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161FC0E-FDB7-7139-8619-436C9A694B83}"/>
              </a:ext>
            </a:extLst>
          </p:cNvPr>
          <p:cNvSpPr/>
          <p:nvPr/>
        </p:nvSpPr>
        <p:spPr>
          <a:xfrm>
            <a:off x="0" y="6857999"/>
            <a:ext cx="12192000" cy="72887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11C42A8-41CB-467E-E6C0-551E6474DEC9}"/>
              </a:ext>
            </a:extLst>
          </p:cNvPr>
          <p:cNvSpPr txBox="1"/>
          <p:nvPr/>
        </p:nvSpPr>
        <p:spPr>
          <a:xfrm>
            <a:off x="2534748" y="1103468"/>
            <a:ext cx="7019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6">
                    <a:lumMod val="50000"/>
                  </a:schemeClr>
                </a:solidFill>
              </a:rPr>
              <a:t>METAS, COMPROMISOS E INDICADORES</a:t>
            </a:r>
            <a:endParaRPr lang="es-419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058BCD-95C8-ED52-DDC6-1FBBD4C764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76"/>
          <a:stretch/>
        </p:blipFill>
        <p:spPr>
          <a:xfrm>
            <a:off x="10662305" y="290691"/>
            <a:ext cx="1002544" cy="101215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F160334-FB42-61CB-F1E1-E1DEADB87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771" y="1942061"/>
            <a:ext cx="10477500" cy="42767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ABD3147-EA0F-BE9E-F23C-73B20344D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50" y="358187"/>
            <a:ext cx="1241563" cy="82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29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0C8B446-5E0A-E819-3FF9-D0F5136B8EA5}"/>
              </a:ext>
            </a:extLst>
          </p:cNvPr>
          <p:cNvSpPr/>
          <p:nvPr/>
        </p:nvSpPr>
        <p:spPr>
          <a:xfrm>
            <a:off x="0" y="0"/>
            <a:ext cx="12192000" cy="4571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161FC0E-FDB7-7139-8619-436C9A694B83}"/>
              </a:ext>
            </a:extLst>
          </p:cNvPr>
          <p:cNvSpPr/>
          <p:nvPr/>
        </p:nvSpPr>
        <p:spPr>
          <a:xfrm>
            <a:off x="0" y="6857999"/>
            <a:ext cx="12192000" cy="72887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058BCD-95C8-ED52-DDC6-1FBBD4C764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76"/>
          <a:stretch/>
        </p:blipFill>
        <p:spPr>
          <a:xfrm>
            <a:off x="10662305" y="290691"/>
            <a:ext cx="1002544" cy="101215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3AEEE7-97A9-6D06-C5EF-B39AA4A2C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75" y="1942061"/>
            <a:ext cx="10458450" cy="42767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92550CD-D529-464F-BC30-3E78C6CC84AA}"/>
              </a:ext>
            </a:extLst>
          </p:cNvPr>
          <p:cNvSpPr txBox="1"/>
          <p:nvPr/>
        </p:nvSpPr>
        <p:spPr>
          <a:xfrm>
            <a:off x="2534748" y="1103468"/>
            <a:ext cx="7019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6">
                    <a:lumMod val="50000"/>
                  </a:schemeClr>
                </a:solidFill>
              </a:rPr>
              <a:t>METAS, COMPROMISOS E INDICADORES</a:t>
            </a:r>
            <a:endParaRPr lang="es-419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B882272E-A579-B750-7A2E-D99D8E272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50" y="358187"/>
            <a:ext cx="1241563" cy="82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12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0C8B446-5E0A-E819-3FF9-D0F5136B8EA5}"/>
              </a:ext>
            </a:extLst>
          </p:cNvPr>
          <p:cNvSpPr/>
          <p:nvPr/>
        </p:nvSpPr>
        <p:spPr>
          <a:xfrm>
            <a:off x="0" y="0"/>
            <a:ext cx="12192000" cy="4571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161FC0E-FDB7-7139-8619-436C9A694B83}"/>
              </a:ext>
            </a:extLst>
          </p:cNvPr>
          <p:cNvSpPr/>
          <p:nvPr/>
        </p:nvSpPr>
        <p:spPr>
          <a:xfrm>
            <a:off x="0" y="6857999"/>
            <a:ext cx="12192000" cy="72887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058BCD-95C8-ED52-DDC6-1FBBD4C764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76"/>
          <a:stretch/>
        </p:blipFill>
        <p:spPr>
          <a:xfrm>
            <a:off x="10662305" y="290691"/>
            <a:ext cx="1002544" cy="101215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8634326-A906-8CD0-A8F2-8F779A29A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803" y="1865556"/>
            <a:ext cx="10283687" cy="374332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EF3C35C-3635-BCE2-3EC2-CEB890856831}"/>
              </a:ext>
            </a:extLst>
          </p:cNvPr>
          <p:cNvSpPr txBox="1"/>
          <p:nvPr/>
        </p:nvSpPr>
        <p:spPr>
          <a:xfrm>
            <a:off x="2534748" y="1103468"/>
            <a:ext cx="7019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6">
                    <a:lumMod val="50000"/>
                  </a:schemeClr>
                </a:solidFill>
              </a:rPr>
              <a:t>METAS, COMPROMISOS E INDICADORES</a:t>
            </a:r>
            <a:endParaRPr lang="es-419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C3C58B1-CF9E-84CB-06ED-F3AF468A5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50" y="358187"/>
            <a:ext cx="1241563" cy="82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155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127</Words>
  <Application>Microsoft Office PowerPoint</Application>
  <PresentationFormat>Panorámica</PresentationFormat>
  <Paragraphs>11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Bradley Hand ITC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Laptop Dell</dc:creator>
  <cp:lastModifiedBy>Laptop Dell</cp:lastModifiedBy>
  <cp:revision>1</cp:revision>
  <dcterms:created xsi:type="dcterms:W3CDTF">2022-05-26T14:41:16Z</dcterms:created>
  <dcterms:modified xsi:type="dcterms:W3CDTF">2022-05-26T15:21:54Z</dcterms:modified>
</cp:coreProperties>
</file>